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Segoe UI" panose="020B0502040204020203" pitchFamily="34" charset="0"/>
      <p:regular r:id="rId16"/>
      <p:bold r:id="rId17"/>
      <p:italic r:id="rId18"/>
      <p:boldItalic r:id="rId19"/>
    </p:embeddedFont>
  </p:embeddedFontLst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9" d="100"/>
          <a:sy n="59" d="100"/>
        </p:scale>
        <p:origin x="7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004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469231"/>
            <a:ext cx="7415927" cy="2235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800"/>
              </a:lnSpc>
              <a:buNone/>
            </a:pPr>
            <a:r>
              <a:rPr lang="en-US" sz="7000" b="1" kern="0" spc="-141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Pattern-Based Software Design</a:t>
            </a:r>
            <a:endParaRPr lang="en-US" sz="7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4075509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Software design often benefits from the use of established design patterns - reusable solutions to common design problems. This chapter explores the different types of patterns, how to describe and organize them, and how to apply pattern-based thinking to software design.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71606"/>
            <a:ext cx="6986111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kern="0" spc="-102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Kinds of Design Patterns</a:t>
            </a:r>
            <a:endParaRPr lang="en-US" sz="51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98689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Architectural Patterns</a:t>
            </a:r>
            <a:endParaRPr lang="en-US" sz="25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50556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High-level patterns that describe the overall structure and organization of a software system.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98689"/>
            <a:ext cx="3806309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Component-Level Patterns</a:t>
            </a:r>
            <a:endParaRPr lang="en-US" sz="25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50556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Patterns that focus on the design of individual software components and their interactions.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98689"/>
            <a:ext cx="3284696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User Interface Patterns</a:t>
            </a:r>
            <a:endParaRPr lang="en-US" sz="25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50556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Patterns that address common user interface design challenges and solutions.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8E24459-3919-4E81-9DED-559B57B7FF4D}"/>
              </a:ext>
            </a:extLst>
          </p:cNvPr>
          <p:cNvSpPr/>
          <p:nvPr/>
        </p:nvSpPr>
        <p:spPr>
          <a:xfrm>
            <a:off x="12752614" y="7690757"/>
            <a:ext cx="1877786" cy="53884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878" y="1064538"/>
            <a:ext cx="6907649" cy="724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b="1" kern="0" spc="-91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Describing Design Patterns</a:t>
            </a:r>
            <a:endParaRPr lang="en-US" sz="45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58878" y="2368034"/>
            <a:ext cx="496610" cy="496610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36281" y="2442448"/>
            <a:ext cx="141803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1</a:t>
            </a:r>
            <a:endParaRPr lang="en-US" sz="2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976110" y="2368034"/>
            <a:ext cx="2897148" cy="362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kern="0" spc="-46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Name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976110" y="2862501"/>
            <a:ext cx="6881812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A descriptive name that captures the essence of the pattern.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258878" y="3684508"/>
            <a:ext cx="496610" cy="496610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12111" y="3758922"/>
            <a:ext cx="190143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2</a:t>
            </a:r>
            <a:endParaRPr lang="en-US" sz="2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976110" y="3684508"/>
            <a:ext cx="2897148" cy="362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kern="0" spc="-46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Problem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976110" y="4178975"/>
            <a:ext cx="6881812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The design issue the pattern is intended to address.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58878" y="5000982"/>
            <a:ext cx="496610" cy="496610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12230" y="5075396"/>
            <a:ext cx="189786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3</a:t>
            </a:r>
            <a:endParaRPr lang="en-US" sz="2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976110" y="5000982"/>
            <a:ext cx="2897148" cy="362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kern="0" spc="-46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Solution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976110" y="5495449"/>
            <a:ext cx="6881812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The reusable design structure or strategy that solves the problem.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6258878" y="6317456"/>
            <a:ext cx="496610" cy="496610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16993" y="6391870"/>
            <a:ext cx="180380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4</a:t>
            </a:r>
            <a:endParaRPr lang="en-US" sz="2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6976110" y="6317456"/>
            <a:ext cx="2897148" cy="362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kern="0" spc="-46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Context</a:t>
            </a:r>
            <a:endParaRPr lang="en-US" sz="22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976110" y="6811923"/>
            <a:ext cx="6881812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The situations in which the pattern is applicable.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A1E2186-6F20-4F70-8EE3-E93356FE513A}"/>
              </a:ext>
            </a:extLst>
          </p:cNvPr>
          <p:cNvSpPr/>
          <p:nvPr/>
        </p:nvSpPr>
        <p:spPr>
          <a:xfrm>
            <a:off x="12752614" y="7690757"/>
            <a:ext cx="1877786" cy="53884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571" y="952738"/>
            <a:ext cx="7429262" cy="712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kern="0" spc="-90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Pattern-Based Design Process</a:t>
            </a:r>
            <a:endParaRPr lang="en-US" sz="4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071205" y="1991558"/>
            <a:ext cx="30480" cy="5285184"/>
          </a:xfrm>
          <a:prstGeom prst="roundRect">
            <a:avLst>
              <a:gd name="adj" fmla="val 299443"/>
            </a:avLst>
          </a:prstGeom>
          <a:solidFill>
            <a:srgbClr val="48367C"/>
          </a:solidFill>
          <a:ln/>
        </p:spPr>
      </p:sp>
      <p:sp>
        <p:nvSpPr>
          <p:cNvPr id="5" name="Shape 2"/>
          <p:cNvSpPr/>
          <p:nvPr/>
        </p:nvSpPr>
        <p:spPr>
          <a:xfrm>
            <a:off x="1300401" y="2465189"/>
            <a:ext cx="760571" cy="30480"/>
          </a:xfrm>
          <a:prstGeom prst="roundRect">
            <a:avLst>
              <a:gd name="adj" fmla="val 299443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842010" y="2235994"/>
            <a:ext cx="488871" cy="48887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6556" y="2309217"/>
            <a:ext cx="139660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54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1</a:t>
            </a:r>
            <a:endParaRPr lang="en-US" sz="26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281595" y="2208848"/>
            <a:ext cx="2852142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kern="0" spc="-45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Identify Patterns</a:t>
            </a:r>
            <a:endParaRPr lang="en-US" sz="2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281595" y="2695813"/>
            <a:ext cx="6101834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Recognize recurring design problems and match them to known patterns.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300401" y="4299347"/>
            <a:ext cx="760571" cy="30480"/>
          </a:xfrm>
          <a:prstGeom prst="roundRect">
            <a:avLst>
              <a:gd name="adj" fmla="val 299443"/>
            </a:avLst>
          </a:prstGeom>
          <a:solidFill>
            <a:srgbClr val="48367C"/>
          </a:solidFill>
          <a:ln/>
        </p:spPr>
      </p:sp>
      <p:sp>
        <p:nvSpPr>
          <p:cNvPr id="11" name="Shape 8"/>
          <p:cNvSpPr/>
          <p:nvPr/>
        </p:nvSpPr>
        <p:spPr>
          <a:xfrm>
            <a:off x="842010" y="4070152"/>
            <a:ext cx="488871" cy="48887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92743" y="4143375"/>
            <a:ext cx="187285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54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2</a:t>
            </a:r>
            <a:endParaRPr lang="en-US" sz="26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2281595" y="4043005"/>
            <a:ext cx="2852142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kern="0" spc="-45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Organize Patterns</a:t>
            </a:r>
            <a:endParaRPr lang="en-US" sz="2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281595" y="4529971"/>
            <a:ext cx="6101834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Maintain a catalog or table to track and cross-reference relevant patterns.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1300401" y="6133505"/>
            <a:ext cx="760571" cy="30480"/>
          </a:xfrm>
          <a:prstGeom prst="roundRect">
            <a:avLst>
              <a:gd name="adj" fmla="val 299443"/>
            </a:avLst>
          </a:prstGeom>
          <a:solidFill>
            <a:srgbClr val="48367C"/>
          </a:solidFill>
          <a:ln/>
        </p:spPr>
      </p:sp>
      <p:sp>
        <p:nvSpPr>
          <p:cNvPr id="16" name="Shape 13"/>
          <p:cNvSpPr/>
          <p:nvPr/>
        </p:nvSpPr>
        <p:spPr>
          <a:xfrm>
            <a:off x="842010" y="5904309"/>
            <a:ext cx="488871" cy="488871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92981" y="5977533"/>
            <a:ext cx="186928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54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3</a:t>
            </a:r>
            <a:endParaRPr lang="en-US" sz="26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2281595" y="5877163"/>
            <a:ext cx="2852142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kern="0" spc="-45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Apply Patterns</a:t>
            </a:r>
            <a:endParaRPr lang="en-US" sz="2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2281595" y="6364129"/>
            <a:ext cx="6101834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Incorporate the selected patterns into the overall design structure.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523" y="946785"/>
            <a:ext cx="7388900" cy="709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89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Architectural Design Patterns</a:t>
            </a:r>
            <a:endParaRPr lang="en-US" sz="44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56523" y="1980248"/>
            <a:ext cx="7630954" cy="1623417"/>
          </a:xfrm>
          <a:prstGeom prst="roundRect">
            <a:avLst>
              <a:gd name="adj" fmla="val 55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0242" y="2203966"/>
            <a:ext cx="2837021" cy="354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5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Layered Architecture</a:t>
            </a:r>
            <a:endParaRPr lang="en-US" sz="2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980242" y="2688193"/>
            <a:ext cx="7183517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Organizes the system into separate, loosely coupled layers with well-defined responsibilities.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56523" y="3819763"/>
            <a:ext cx="7630954" cy="1623417"/>
          </a:xfrm>
          <a:prstGeom prst="roundRect">
            <a:avLst>
              <a:gd name="adj" fmla="val 55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80242" y="4043482"/>
            <a:ext cx="2898815" cy="354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5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Model-View-Controller</a:t>
            </a:r>
            <a:endParaRPr lang="en-US" sz="2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80242" y="4527709"/>
            <a:ext cx="7183517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Separates the data model, user interface, and control logic into distinct components.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56523" y="5659279"/>
            <a:ext cx="7630954" cy="1623417"/>
          </a:xfrm>
          <a:prstGeom prst="roundRect">
            <a:avLst>
              <a:gd name="adj" fmla="val 559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0242" y="5882997"/>
            <a:ext cx="2837021" cy="354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45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Microservices</a:t>
            </a:r>
            <a:endParaRPr lang="en-US" sz="2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80242" y="6367224"/>
            <a:ext cx="7183517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Breaks the system into a collection of independently deployable, loosely coupled services.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663" y="676989"/>
            <a:ext cx="5502712" cy="687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kern="0" spc="-87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UI Design Patterns</a:t>
            </a:r>
            <a:endParaRPr lang="en-US" sz="43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663" y="1679258"/>
            <a:ext cx="523994" cy="52399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3663" y="2412802"/>
            <a:ext cx="2751296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43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Navigation</a:t>
            </a:r>
            <a:endParaRPr lang="en-US" sz="2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33663" y="2882384"/>
            <a:ext cx="7676674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Patterns for organizing and presenting navigation options to users.</a:t>
            </a:r>
            <a:endParaRPr lang="en-US" sz="16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663" y="3846671"/>
            <a:ext cx="523994" cy="52399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3663" y="4580215"/>
            <a:ext cx="2751296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43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Forms</a:t>
            </a:r>
            <a:endParaRPr lang="en-US" sz="2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733663" y="5049798"/>
            <a:ext cx="7676674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Patterns for designing effective and user-friendly data entry interfaces.</a:t>
            </a:r>
            <a:endParaRPr lang="en-US" sz="16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663" y="6014085"/>
            <a:ext cx="523994" cy="52399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3663" y="6747629"/>
            <a:ext cx="2751296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43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Cards</a:t>
            </a:r>
            <a:endParaRPr lang="en-US" sz="21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33663" y="7217212"/>
            <a:ext cx="7676674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Patterns for displaying structured content in a compact, visually appealing way.</a:t>
            </a:r>
            <a:endParaRPr lang="en-US" sz="16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69131"/>
            <a:ext cx="715137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kern="0" spc="-102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Web App Design Patterns</a:t>
            </a:r>
            <a:endParaRPr lang="en-US" sz="51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996214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Design Focus</a:t>
            </a:r>
            <a:endParaRPr lang="en-US" sz="25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648081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Web app patterns focus on usability, responsiveness, and seamless user experiences.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623929" y="3996214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Design Granularity</a:t>
            </a:r>
            <a:endParaRPr lang="en-US" sz="25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623929" y="4648081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Web app patterns often address both high-level architectural concerns and low-level UI elements.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D3052A-073C-4BB8-AB19-338BD3FA88AC}"/>
              </a:ext>
            </a:extLst>
          </p:cNvPr>
          <p:cNvSpPr/>
          <p:nvPr/>
        </p:nvSpPr>
        <p:spPr>
          <a:xfrm>
            <a:off x="12752614" y="7690757"/>
            <a:ext cx="1877786" cy="53884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9148" y="828794"/>
            <a:ext cx="7322344" cy="749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900"/>
              </a:lnSpc>
              <a:buNone/>
            </a:pPr>
            <a:r>
              <a:rPr lang="en-US" sz="4700" b="1" kern="0" spc="-94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Mobile App Design Patterns</a:t>
            </a:r>
            <a:endParaRPr lang="en-US" sz="4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148" y="1920478"/>
            <a:ext cx="1141690" cy="18267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83262" y="2148721"/>
            <a:ext cx="2997160" cy="374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kern="0" spc="-47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Efficiency</a:t>
            </a:r>
            <a:endParaRPr lang="en-US" sz="2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2283262" y="2660213"/>
            <a:ext cx="6061591" cy="730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Mobile app patterns prioritize efficient workflows and minimizing user effort.</a:t>
            </a:r>
            <a:endParaRPr lang="en-US" sz="17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148" y="3747254"/>
            <a:ext cx="1141690" cy="18267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83262" y="3975497"/>
            <a:ext cx="2997160" cy="374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kern="0" spc="-47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Context Awareness</a:t>
            </a:r>
            <a:endParaRPr lang="en-US" sz="2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2283262" y="4486989"/>
            <a:ext cx="6061591" cy="730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Mobile app patterns leverage device sensors and user context to provide relevant experiences.</a:t>
            </a:r>
            <a:endParaRPr lang="en-US" sz="17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148" y="5574030"/>
            <a:ext cx="1141690" cy="18267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83262" y="5802273"/>
            <a:ext cx="2997160" cy="374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kern="0" spc="-47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Adaptability</a:t>
            </a:r>
            <a:endParaRPr lang="en-US" sz="23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2283262" y="6313765"/>
            <a:ext cx="6061591" cy="730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Mobile app patterns support responsive design and seamless cross-device experiences.</a:t>
            </a:r>
            <a:endParaRPr lang="en-US" sz="17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857149"/>
            <a:ext cx="96075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kern="0" spc="-102" dirty="0">
                <a:solidFill>
                  <a:srgbClr val="FF8AAF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Organizing and Applying Patterns</a:t>
            </a:r>
            <a:endParaRPr lang="en-US" sz="51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64037" y="531506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62395" y="5398294"/>
            <a:ext cx="158710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1</a:t>
            </a:r>
            <a:endParaRPr lang="en-US" sz="30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666280" y="5315069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Pattern Catalog</a:t>
            </a:r>
            <a:endParaRPr lang="en-US" sz="25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666280" y="5868233"/>
            <a:ext cx="333398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Maintain a well-organized collection of relevant design patterns for easy reference.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5247084" y="531506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18415" y="5398294"/>
            <a:ext cx="212646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2</a:t>
            </a:r>
            <a:endParaRPr lang="en-US" sz="30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049328" y="5315069"/>
            <a:ext cx="3333988" cy="8101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Pattern-Organizing Table</a:t>
            </a:r>
            <a:endParaRPr lang="en-US" sz="25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049328" y="6273284"/>
            <a:ext cx="333398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Create a table to track and cross-reference patterns by type, problem, and context.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9630132" y="531506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01701" y="5398294"/>
            <a:ext cx="212288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3</a:t>
            </a:r>
            <a:endParaRPr lang="en-US" sz="30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432375" y="5315069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Segoe UI" panose="020B0502040204020203" pitchFamily="34" charset="0"/>
                <a:ea typeface="Petrona Bold" pitchFamily="34" charset="-122"/>
                <a:cs typeface="Segoe UI" panose="020B0502040204020203" pitchFamily="34" charset="0"/>
              </a:rPr>
              <a:t>Iterative Design</a:t>
            </a:r>
            <a:endParaRPr lang="en-US" sz="25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0432375" y="5868233"/>
            <a:ext cx="333398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Segoe UI" panose="020B0502040204020203" pitchFamily="34" charset="0"/>
                <a:ea typeface="Inter" pitchFamily="34" charset="-122"/>
                <a:cs typeface="Segoe UI" panose="020B0502040204020203" pitchFamily="34" charset="0"/>
              </a:rPr>
              <a:t>Apply patterns flexibly and iteratively, adapting them to the specific design needs.</a:t>
            </a:r>
            <a:endParaRPr lang="en-US" sz="1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B342A44-851C-4228-9974-80EB2BDA7AA9}"/>
              </a:ext>
            </a:extLst>
          </p:cNvPr>
          <p:cNvSpPr/>
          <p:nvPr/>
        </p:nvSpPr>
        <p:spPr>
          <a:xfrm>
            <a:off x="12752614" y="7690757"/>
            <a:ext cx="1877786" cy="53884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427</Words>
  <Application>Microsoft Office PowerPoint</Application>
  <PresentationFormat>Custom</PresentationFormat>
  <Paragraphs>77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Segoe UI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Peter</cp:lastModifiedBy>
  <cp:revision>3</cp:revision>
  <dcterms:created xsi:type="dcterms:W3CDTF">2024-10-15T18:14:34Z</dcterms:created>
  <dcterms:modified xsi:type="dcterms:W3CDTF">2024-10-15T18:30:24Z</dcterms:modified>
</cp:coreProperties>
</file>